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5" r:id="rId9"/>
    <p:sldId id="266" r:id="rId10"/>
    <p:sldId id="267" r:id="rId11"/>
    <p:sldId id="268"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621698-3068-4645-97AD-A6B8A0ABF96C}" v="1" dt="2025-08-13T14:02:57.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85593" autoAdjust="0"/>
  </p:normalViewPr>
  <p:slideViewPr>
    <p:cSldViewPr snapToGrid="0">
      <p:cViewPr varScale="1">
        <p:scale>
          <a:sx n="81" d="100"/>
          <a:sy n="81" d="100"/>
        </p:scale>
        <p:origin x="7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1950793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896945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42548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5430AB-A0A5-44EB-AC4D-5CF91796FC30}"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869074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5430AB-A0A5-44EB-AC4D-5CF91796FC30}" type="datetimeFigureOut">
              <a:rPr lang="en-US" smtClean="0"/>
              <a:t>9/5/2025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675193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5430AB-A0A5-44EB-AC4D-5CF91796FC30}" type="datetimeFigureOut">
              <a:rPr lang="en-US" smtClean="0"/>
              <a:t>9/5/2025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242940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5430AB-A0A5-44EB-AC4D-5CF91796FC30}" type="datetimeFigureOut">
              <a:rPr lang="en-US" smtClean="0"/>
              <a:t>9/5/2025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93238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5430AB-A0A5-44EB-AC4D-5CF91796FC30}"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1570825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5430AB-A0A5-44EB-AC4D-5CF91796FC30}"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3354073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4017150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29114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3039731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63179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2111048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3748045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5430AB-A0A5-44EB-AC4D-5CF91796FC30}"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2B91E-98E0-47C6-936D-19DEA5C461AC}" type="slidenum">
              <a:rPr lang="en-US" smtClean="0"/>
              <a:t>‹#›</a:t>
            </a:fld>
            <a:endParaRPr lang="en-US"/>
          </a:p>
        </p:txBody>
      </p:sp>
    </p:spTree>
    <p:extLst>
      <p:ext uri="{BB962C8B-B14F-4D97-AF65-F5344CB8AC3E}">
        <p14:creationId xmlns:p14="http://schemas.microsoft.com/office/powerpoint/2010/main" val="3015350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15430AB-A0A5-44EB-AC4D-5CF91796FC30}" type="datetimeFigureOut">
              <a:rPr lang="en-US" smtClean="0"/>
              <a:t>9/5/2025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32B91E-98E0-47C6-936D-19DEA5C461AC}" type="slidenum">
              <a:rPr lang="en-US" smtClean="0"/>
              <a:t>‹#›</a:t>
            </a:fld>
            <a:endParaRPr lang="en-US"/>
          </a:p>
        </p:txBody>
      </p:sp>
    </p:spTree>
    <p:extLst>
      <p:ext uri="{BB962C8B-B14F-4D97-AF65-F5344CB8AC3E}">
        <p14:creationId xmlns:p14="http://schemas.microsoft.com/office/powerpoint/2010/main" val="34709190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steve.nightingale@illinois.gov" TargetMode="External"/><Relationship Id="rId2" Type="http://schemas.openxmlformats.org/officeDocument/2006/relationships/hyperlink" Target="mailto:keegan.macdonna@illinois.gov" TargetMode="External"/><Relationship Id="rId1" Type="http://schemas.openxmlformats.org/officeDocument/2006/relationships/slideLayout" Target="../slideLayouts/slideLayout2.xml"/><Relationship Id="rId4" Type="http://schemas.openxmlformats.org/officeDocument/2006/relationships/image" Target="../media/image2.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F11A-2084-3423-EDEB-8018AE49B88B}"/>
              </a:ext>
            </a:extLst>
          </p:cNvPr>
          <p:cNvSpPr>
            <a:spLocks noGrp="1"/>
          </p:cNvSpPr>
          <p:nvPr>
            <p:ph type="ctrTitle"/>
          </p:nvPr>
        </p:nvSpPr>
        <p:spPr>
          <a:xfrm>
            <a:off x="780176" y="1023457"/>
            <a:ext cx="8611273" cy="2122976"/>
          </a:xfrm>
        </p:spPr>
        <p:txBody>
          <a:bodyPr/>
          <a:lstStyle/>
          <a:p>
            <a:r>
              <a:rPr lang="en-US" sz="4800" dirty="0"/>
              <a:t>PFAS Reduction Initiative for Wastewater Dischargers</a:t>
            </a:r>
          </a:p>
        </p:txBody>
      </p:sp>
      <p:sp>
        <p:nvSpPr>
          <p:cNvPr id="3" name="Subtitle 2">
            <a:extLst>
              <a:ext uri="{FF2B5EF4-FFF2-40B4-BE49-F238E27FC236}">
                <a16:creationId xmlns:a16="http://schemas.microsoft.com/office/drawing/2014/main" id="{8ED35446-E562-3C82-0CC5-AFC254E0AEE6}"/>
              </a:ext>
            </a:extLst>
          </p:cNvPr>
          <p:cNvSpPr>
            <a:spLocks noGrp="1"/>
          </p:cNvSpPr>
          <p:nvPr>
            <p:ph type="subTitle" idx="1"/>
          </p:nvPr>
        </p:nvSpPr>
        <p:spPr>
          <a:xfrm>
            <a:off x="1624513" y="3163118"/>
            <a:ext cx="7766936" cy="1096899"/>
          </a:xfrm>
        </p:spPr>
        <p:txBody>
          <a:bodyPr>
            <a:normAutofit fontScale="92500" lnSpcReduction="20000"/>
          </a:bodyPr>
          <a:lstStyle/>
          <a:p>
            <a:r>
              <a:rPr lang="en-US" sz="2000" dirty="0"/>
              <a:t>Keegan MacDonna, P.E.</a:t>
            </a:r>
          </a:p>
          <a:p>
            <a:r>
              <a:rPr lang="en-US" sz="2000" dirty="0"/>
              <a:t>Environmental Protection Engineer</a:t>
            </a:r>
          </a:p>
          <a:p>
            <a:r>
              <a:rPr lang="en-US" sz="2000" dirty="0"/>
              <a:t>Division of Water Pollution Control, Permit Section</a:t>
            </a:r>
          </a:p>
        </p:txBody>
      </p:sp>
      <p:pic>
        <p:nvPicPr>
          <p:cNvPr id="5" name="Picture 4" descr="Logo&#10;&#10;Description automatically generated with medium confidence">
            <a:extLst>
              <a:ext uri="{FF2B5EF4-FFF2-40B4-BE49-F238E27FC236}">
                <a16:creationId xmlns:a16="http://schemas.microsoft.com/office/drawing/2014/main" id="{8C879E5F-3533-AFED-7407-231400A442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995" y="4938560"/>
            <a:ext cx="2081534" cy="1791966"/>
          </a:xfrm>
          <a:prstGeom prst="rect">
            <a:avLst/>
          </a:prstGeom>
        </p:spPr>
      </p:pic>
    </p:spTree>
    <p:extLst>
      <p:ext uri="{BB962C8B-B14F-4D97-AF65-F5344CB8AC3E}">
        <p14:creationId xmlns:p14="http://schemas.microsoft.com/office/powerpoint/2010/main" val="2949216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7D69E-1F27-EAE1-7F6A-CF6A8C694287}"/>
              </a:ext>
            </a:extLst>
          </p:cNvPr>
          <p:cNvSpPr>
            <a:spLocks noGrp="1"/>
          </p:cNvSpPr>
          <p:nvPr>
            <p:ph type="title"/>
          </p:nvPr>
        </p:nvSpPr>
        <p:spPr/>
        <p:txBody>
          <a:bodyPr/>
          <a:lstStyle/>
          <a:p>
            <a:r>
              <a:rPr lang="en-US" dirty="0"/>
              <a:t>What is PFAS?</a:t>
            </a:r>
          </a:p>
        </p:txBody>
      </p:sp>
      <p:sp>
        <p:nvSpPr>
          <p:cNvPr id="3" name="Content Placeholder 2">
            <a:extLst>
              <a:ext uri="{FF2B5EF4-FFF2-40B4-BE49-F238E27FC236}">
                <a16:creationId xmlns:a16="http://schemas.microsoft.com/office/drawing/2014/main" id="{C0E67FA8-1EE7-F9CD-C8C7-E2C73E10E983}"/>
              </a:ext>
            </a:extLst>
          </p:cNvPr>
          <p:cNvSpPr>
            <a:spLocks noGrp="1"/>
          </p:cNvSpPr>
          <p:nvPr>
            <p:ph idx="1"/>
          </p:nvPr>
        </p:nvSpPr>
        <p:spPr>
          <a:xfrm>
            <a:off x="703246" y="1844287"/>
            <a:ext cx="4429504" cy="4404113"/>
          </a:xfrm>
        </p:spPr>
        <p:txBody>
          <a:bodyPr>
            <a:normAutofit/>
          </a:bodyPr>
          <a:lstStyle/>
          <a:p>
            <a:r>
              <a:rPr lang="en-US" dirty="0"/>
              <a:t>Perfluoroalkyl and polyfluoroalkyl substances (together known as PFAS) are manmade chemicals consisting of chains of carbon atoms bonded with fluorine atoms, with characteristics dependent on the composition of atoms at the end(s) of the chain.</a:t>
            </a:r>
          </a:p>
          <a:p>
            <a:r>
              <a:rPr lang="en-US" dirty="0"/>
              <a:t>Common uses of PFAS compounds:</a:t>
            </a:r>
          </a:p>
          <a:p>
            <a:pPr lvl="1"/>
            <a:r>
              <a:rPr lang="en-US" dirty="0"/>
              <a:t>Non-stick cookware and utensils</a:t>
            </a:r>
          </a:p>
          <a:p>
            <a:pPr lvl="1"/>
            <a:r>
              <a:rPr lang="en-US" dirty="0"/>
              <a:t>Stain resistant fabrics</a:t>
            </a:r>
          </a:p>
          <a:p>
            <a:pPr lvl="1"/>
            <a:r>
              <a:rPr lang="en-US" dirty="0"/>
              <a:t>Fire retardants</a:t>
            </a:r>
          </a:p>
          <a:p>
            <a:pPr lvl="1"/>
            <a:r>
              <a:rPr lang="en-US" dirty="0"/>
              <a:t>Food packaging</a:t>
            </a:r>
          </a:p>
          <a:p>
            <a:pPr lvl="1"/>
            <a:r>
              <a:rPr lang="en-US" dirty="0"/>
              <a:t>Personal care products</a:t>
            </a:r>
          </a:p>
        </p:txBody>
      </p:sp>
      <p:pic>
        <p:nvPicPr>
          <p:cNvPr id="6" name="Content Placeholder 4" descr="Logo&#10;&#10;Description automatically generated">
            <a:extLst>
              <a:ext uri="{FF2B5EF4-FFF2-40B4-BE49-F238E27FC236}">
                <a16:creationId xmlns:a16="http://schemas.microsoft.com/office/drawing/2014/main" id="{9BEFE975-5702-EB2E-C9F6-1CF8662DF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506" y="5902037"/>
            <a:ext cx="966191" cy="864380"/>
          </a:xfrm>
          <a:prstGeom prst="rect">
            <a:avLst/>
          </a:prstGeom>
        </p:spPr>
      </p:pic>
      <p:pic>
        <p:nvPicPr>
          <p:cNvPr id="5" name="Picture 4">
            <a:extLst>
              <a:ext uri="{FF2B5EF4-FFF2-40B4-BE49-F238E27FC236}">
                <a16:creationId xmlns:a16="http://schemas.microsoft.com/office/drawing/2014/main" id="{0FD24672-5D03-0316-03B4-B84D3581264F}"/>
              </a:ext>
            </a:extLst>
          </p:cNvPr>
          <p:cNvPicPr>
            <a:picLocks noChangeAspect="1"/>
          </p:cNvPicPr>
          <p:nvPr/>
        </p:nvPicPr>
        <p:blipFill>
          <a:blip r:embed="rId3"/>
          <a:stretch>
            <a:fillRect/>
          </a:stretch>
        </p:blipFill>
        <p:spPr>
          <a:xfrm>
            <a:off x="5106838" y="1930400"/>
            <a:ext cx="6820852" cy="2619741"/>
          </a:xfrm>
          <a:prstGeom prst="rect">
            <a:avLst/>
          </a:prstGeom>
        </p:spPr>
      </p:pic>
    </p:spTree>
    <p:extLst>
      <p:ext uri="{BB962C8B-B14F-4D97-AF65-F5344CB8AC3E}">
        <p14:creationId xmlns:p14="http://schemas.microsoft.com/office/powerpoint/2010/main" val="2612334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7D69E-1F27-EAE1-7F6A-CF6A8C694287}"/>
              </a:ext>
            </a:extLst>
          </p:cNvPr>
          <p:cNvSpPr>
            <a:spLocks noGrp="1"/>
          </p:cNvSpPr>
          <p:nvPr>
            <p:ph type="title"/>
          </p:nvPr>
        </p:nvSpPr>
        <p:spPr>
          <a:xfrm>
            <a:off x="677334" y="609600"/>
            <a:ext cx="8596668" cy="966537"/>
          </a:xfrm>
        </p:spPr>
        <p:txBody>
          <a:bodyPr/>
          <a:lstStyle/>
          <a:p>
            <a:r>
              <a:rPr lang="en-US" dirty="0"/>
              <a:t>Environmental Impacts of PFAS</a:t>
            </a:r>
          </a:p>
        </p:txBody>
      </p:sp>
      <p:sp>
        <p:nvSpPr>
          <p:cNvPr id="3" name="Content Placeholder 2">
            <a:extLst>
              <a:ext uri="{FF2B5EF4-FFF2-40B4-BE49-F238E27FC236}">
                <a16:creationId xmlns:a16="http://schemas.microsoft.com/office/drawing/2014/main" id="{C0E67FA8-1EE7-F9CD-C8C7-E2C73E10E983}"/>
              </a:ext>
            </a:extLst>
          </p:cNvPr>
          <p:cNvSpPr>
            <a:spLocks noGrp="1"/>
          </p:cNvSpPr>
          <p:nvPr>
            <p:ph idx="1"/>
          </p:nvPr>
        </p:nvSpPr>
        <p:spPr>
          <a:xfrm>
            <a:off x="677334" y="1727452"/>
            <a:ext cx="8596668" cy="3880773"/>
          </a:xfrm>
        </p:spPr>
        <p:txBody>
          <a:bodyPr/>
          <a:lstStyle/>
          <a:p>
            <a:pPr marL="0" indent="0">
              <a:buNone/>
            </a:pPr>
            <a:r>
              <a:rPr lang="en-US" dirty="0"/>
              <a:t>According to USEPA, exposure to certain levels of PFAS may lead to:</a:t>
            </a:r>
          </a:p>
          <a:p>
            <a:r>
              <a:rPr lang="en-US" dirty="0"/>
              <a:t>Increased risk of some cancers</a:t>
            </a:r>
          </a:p>
          <a:p>
            <a:r>
              <a:rPr lang="en-US" dirty="0"/>
              <a:t>Developmental defects or delays in children</a:t>
            </a:r>
          </a:p>
          <a:p>
            <a:r>
              <a:rPr lang="en-US" dirty="0"/>
              <a:t>Reproductive effects such as decreased fertility or increased blood pressure in pregnant women</a:t>
            </a:r>
          </a:p>
          <a:p>
            <a:pPr marL="0" indent="0">
              <a:buNone/>
            </a:pPr>
            <a:endParaRPr lang="en-US" dirty="0"/>
          </a:p>
          <a:p>
            <a:pPr marL="0" indent="0">
              <a:buNone/>
            </a:pPr>
            <a:r>
              <a:rPr lang="en-US" dirty="0"/>
              <a:t>Accumulation of PFAS:</a:t>
            </a:r>
          </a:p>
          <a:p>
            <a:r>
              <a:rPr lang="en-US" dirty="0"/>
              <a:t>PFAS compounds can take hundreds or thousand of years to break down due to the strength of the carbon-fluorine bonds in their chemical structures. </a:t>
            </a:r>
          </a:p>
          <a:p>
            <a:r>
              <a:rPr lang="en-US" dirty="0"/>
              <a:t>Referred to by some as “forever chemicals”</a:t>
            </a:r>
          </a:p>
        </p:txBody>
      </p:sp>
      <p:pic>
        <p:nvPicPr>
          <p:cNvPr id="4" name="Content Placeholder 4" descr="Logo&#10;&#10;Description automatically generated">
            <a:extLst>
              <a:ext uri="{FF2B5EF4-FFF2-40B4-BE49-F238E27FC236}">
                <a16:creationId xmlns:a16="http://schemas.microsoft.com/office/drawing/2014/main" id="{C0D1077A-F955-59D0-9007-832023048D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506" y="5902037"/>
            <a:ext cx="966191" cy="864380"/>
          </a:xfrm>
          <a:prstGeom prst="rect">
            <a:avLst/>
          </a:prstGeom>
        </p:spPr>
      </p:pic>
    </p:spTree>
    <p:extLst>
      <p:ext uri="{BB962C8B-B14F-4D97-AF65-F5344CB8AC3E}">
        <p14:creationId xmlns:p14="http://schemas.microsoft.com/office/powerpoint/2010/main" val="1599521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00EE7-85D4-7854-B8FC-5AD6495FD99B}"/>
              </a:ext>
            </a:extLst>
          </p:cNvPr>
          <p:cNvSpPr>
            <a:spLocks noGrp="1"/>
          </p:cNvSpPr>
          <p:nvPr>
            <p:ph type="title"/>
          </p:nvPr>
        </p:nvSpPr>
        <p:spPr/>
        <p:txBody>
          <a:bodyPr/>
          <a:lstStyle/>
          <a:p>
            <a:r>
              <a:rPr lang="en-US" dirty="0"/>
              <a:t>Illinois EPA’s Approach to Reduction of PFAS in Wastewater Discharges</a:t>
            </a:r>
          </a:p>
        </p:txBody>
      </p:sp>
      <p:pic>
        <p:nvPicPr>
          <p:cNvPr id="9" name="Content Placeholder 4" descr="Logo&#10;&#10;Description automatically generated">
            <a:extLst>
              <a:ext uri="{FF2B5EF4-FFF2-40B4-BE49-F238E27FC236}">
                <a16:creationId xmlns:a16="http://schemas.microsoft.com/office/drawing/2014/main" id="{5F4CE14E-CC39-FC8A-A4A9-D528D4137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506" y="5902037"/>
            <a:ext cx="966191" cy="864380"/>
          </a:xfrm>
          <a:prstGeom prst="rect">
            <a:avLst/>
          </a:prstGeom>
        </p:spPr>
      </p:pic>
      <p:sp>
        <p:nvSpPr>
          <p:cNvPr id="11" name="Content Placeholder 10">
            <a:extLst>
              <a:ext uri="{FF2B5EF4-FFF2-40B4-BE49-F238E27FC236}">
                <a16:creationId xmlns:a16="http://schemas.microsoft.com/office/drawing/2014/main" id="{6CF6A9E0-4E3D-9471-467F-29B541C27426}"/>
              </a:ext>
            </a:extLst>
          </p:cNvPr>
          <p:cNvSpPr>
            <a:spLocks noGrp="1"/>
          </p:cNvSpPr>
          <p:nvPr>
            <p:ph sz="half" idx="1"/>
          </p:nvPr>
        </p:nvSpPr>
        <p:spPr/>
        <p:txBody>
          <a:bodyPr/>
          <a:lstStyle/>
          <a:p>
            <a:pPr marL="0" indent="0">
              <a:buNone/>
            </a:pPr>
            <a:r>
              <a:rPr lang="en-US" dirty="0"/>
              <a:t>NPDES Permits</a:t>
            </a:r>
          </a:p>
          <a:p>
            <a:r>
              <a:rPr lang="en-US" dirty="0"/>
              <a:t>Quarterly discharge monitoring requirements</a:t>
            </a:r>
          </a:p>
          <a:p>
            <a:r>
              <a:rPr lang="en-US" dirty="0"/>
              <a:t>Development of Best Management Practices (BMPs) to reduce PFAS concentrations in wastewater</a:t>
            </a:r>
          </a:p>
          <a:p>
            <a:r>
              <a:rPr lang="en-US" dirty="0"/>
              <a:t>Targeted approach based on facility industrial classification</a:t>
            </a:r>
          </a:p>
          <a:p>
            <a:r>
              <a:rPr lang="en-US" dirty="0"/>
              <a:t>PFAS </a:t>
            </a:r>
            <a:r>
              <a:rPr lang="en-US"/>
              <a:t>reduction conditions applied </a:t>
            </a:r>
            <a:r>
              <a:rPr lang="en-US" dirty="0"/>
              <a:t>in 61 NPDES permits so far</a:t>
            </a:r>
          </a:p>
        </p:txBody>
      </p:sp>
      <p:sp>
        <p:nvSpPr>
          <p:cNvPr id="13" name="Content Placeholder 12">
            <a:extLst>
              <a:ext uri="{FF2B5EF4-FFF2-40B4-BE49-F238E27FC236}">
                <a16:creationId xmlns:a16="http://schemas.microsoft.com/office/drawing/2014/main" id="{57CF938A-0588-74F8-2D92-772721F6FB03}"/>
              </a:ext>
            </a:extLst>
          </p:cNvPr>
          <p:cNvSpPr>
            <a:spLocks noGrp="1"/>
          </p:cNvSpPr>
          <p:nvPr>
            <p:ph sz="half" idx="2"/>
          </p:nvPr>
        </p:nvSpPr>
        <p:spPr/>
        <p:txBody>
          <a:bodyPr/>
          <a:lstStyle/>
          <a:p>
            <a:pPr marL="0" indent="0">
              <a:buNone/>
            </a:pPr>
            <a:r>
              <a:rPr lang="en-US" dirty="0"/>
              <a:t>State Construction and Operating Permits</a:t>
            </a:r>
          </a:p>
          <a:p>
            <a:r>
              <a:rPr lang="en-US" dirty="0"/>
              <a:t>Monitoring and BMP requirements for targeted industries, for discharges to smaller POTWs</a:t>
            </a:r>
          </a:p>
          <a:p>
            <a:r>
              <a:rPr lang="en-US" dirty="0"/>
              <a:t>Adoption of new groundwater standards promulgated by the Illinois Pollution Control Board</a:t>
            </a:r>
          </a:p>
          <a:p>
            <a:r>
              <a:rPr lang="en-US" dirty="0"/>
              <a:t>Permitting of treatment systems designed for removal of PFAS</a:t>
            </a:r>
          </a:p>
        </p:txBody>
      </p:sp>
    </p:spTree>
    <p:extLst>
      <p:ext uri="{BB962C8B-B14F-4D97-AF65-F5344CB8AC3E}">
        <p14:creationId xmlns:p14="http://schemas.microsoft.com/office/powerpoint/2010/main" val="4042290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44C3-0D4E-6A33-B83B-B07BA1907283}"/>
              </a:ext>
            </a:extLst>
          </p:cNvPr>
          <p:cNvSpPr>
            <a:spLocks noGrp="1"/>
          </p:cNvSpPr>
          <p:nvPr>
            <p:ph type="title"/>
          </p:nvPr>
        </p:nvSpPr>
        <p:spPr>
          <a:xfrm>
            <a:off x="677334" y="609600"/>
            <a:ext cx="8596668" cy="889591"/>
          </a:xfrm>
        </p:spPr>
        <p:txBody>
          <a:bodyPr/>
          <a:lstStyle/>
          <a:p>
            <a:r>
              <a:rPr lang="en-US" dirty="0"/>
              <a:t>NPDES Permitting – PFAS Monitoring</a:t>
            </a:r>
          </a:p>
        </p:txBody>
      </p:sp>
      <p:sp>
        <p:nvSpPr>
          <p:cNvPr id="3" name="Content Placeholder 2">
            <a:extLst>
              <a:ext uri="{FF2B5EF4-FFF2-40B4-BE49-F238E27FC236}">
                <a16:creationId xmlns:a16="http://schemas.microsoft.com/office/drawing/2014/main" id="{4B72A0AE-D9C1-418F-24E3-0D6F86F14306}"/>
              </a:ext>
            </a:extLst>
          </p:cNvPr>
          <p:cNvSpPr>
            <a:spLocks noGrp="1"/>
          </p:cNvSpPr>
          <p:nvPr>
            <p:ph idx="1"/>
          </p:nvPr>
        </p:nvSpPr>
        <p:spPr>
          <a:xfrm>
            <a:off x="677334" y="1788450"/>
            <a:ext cx="8596668" cy="3880773"/>
          </a:xfrm>
        </p:spPr>
        <p:txBody>
          <a:bodyPr/>
          <a:lstStyle/>
          <a:p>
            <a:pPr marL="0" indent="0">
              <a:buNone/>
            </a:pPr>
            <a:r>
              <a:rPr lang="en-US" dirty="0"/>
              <a:t>Targeted approach to implementation of PFAS monitoring requirements</a:t>
            </a:r>
          </a:p>
          <a:p>
            <a:r>
              <a:rPr lang="en-US" dirty="0"/>
              <a:t>Major Municipal and Industrial NPDES permits</a:t>
            </a:r>
          </a:p>
          <a:p>
            <a:r>
              <a:rPr lang="en-US" dirty="0"/>
              <a:t>Industrial facilities with SIC codes associated with PFAS presence in wastewater</a:t>
            </a:r>
          </a:p>
          <a:p>
            <a:r>
              <a:rPr lang="en-US" dirty="0"/>
              <a:t>Other facilities with potential to discharge wastewaters with PFAS</a:t>
            </a:r>
          </a:p>
          <a:p>
            <a:pPr lvl="1"/>
            <a:r>
              <a:rPr lang="en-US" dirty="0"/>
              <a:t>Solid waste treatment, storage, and disposal facilities</a:t>
            </a:r>
          </a:p>
          <a:p>
            <a:pPr lvl="1"/>
            <a:r>
              <a:rPr lang="en-US" dirty="0"/>
              <a:t>Firefighting training facilities</a:t>
            </a:r>
          </a:p>
          <a:p>
            <a:pPr lvl="1"/>
            <a:r>
              <a:rPr lang="en-US" dirty="0"/>
              <a:t>Airports</a:t>
            </a:r>
          </a:p>
          <a:p>
            <a:pPr lvl="1"/>
            <a:r>
              <a:rPr lang="en-US" dirty="0"/>
              <a:t>Other known or expected sources of PFAS</a:t>
            </a:r>
          </a:p>
          <a:p>
            <a:endParaRPr lang="en-US" dirty="0"/>
          </a:p>
        </p:txBody>
      </p:sp>
      <p:pic>
        <p:nvPicPr>
          <p:cNvPr id="4" name="Content Placeholder 4" descr="Logo&#10;&#10;Description automatically generated">
            <a:extLst>
              <a:ext uri="{FF2B5EF4-FFF2-40B4-BE49-F238E27FC236}">
                <a16:creationId xmlns:a16="http://schemas.microsoft.com/office/drawing/2014/main" id="{DC366759-7AD7-8FEF-1A6C-C1DE5DD02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506" y="5902037"/>
            <a:ext cx="966191" cy="864380"/>
          </a:xfrm>
          <a:prstGeom prst="rect">
            <a:avLst/>
          </a:prstGeom>
        </p:spPr>
      </p:pic>
    </p:spTree>
    <p:extLst>
      <p:ext uri="{BB962C8B-B14F-4D97-AF65-F5344CB8AC3E}">
        <p14:creationId xmlns:p14="http://schemas.microsoft.com/office/powerpoint/2010/main" val="2391735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F3364-D498-1578-E66B-779F80C808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C896DC-79F5-C12D-0BBB-1726296992B3}"/>
              </a:ext>
            </a:extLst>
          </p:cNvPr>
          <p:cNvSpPr>
            <a:spLocks noGrp="1"/>
          </p:cNvSpPr>
          <p:nvPr>
            <p:ph type="title"/>
          </p:nvPr>
        </p:nvSpPr>
        <p:spPr>
          <a:xfrm>
            <a:off x="677334" y="609600"/>
            <a:ext cx="8596668" cy="889591"/>
          </a:xfrm>
        </p:spPr>
        <p:txBody>
          <a:bodyPr/>
          <a:lstStyle/>
          <a:p>
            <a:r>
              <a:rPr lang="en-US" dirty="0"/>
              <a:t>NPDES Permitting – PFAS Monitoring</a:t>
            </a:r>
          </a:p>
        </p:txBody>
      </p:sp>
      <p:sp>
        <p:nvSpPr>
          <p:cNvPr id="3" name="Content Placeholder 2">
            <a:extLst>
              <a:ext uri="{FF2B5EF4-FFF2-40B4-BE49-F238E27FC236}">
                <a16:creationId xmlns:a16="http://schemas.microsoft.com/office/drawing/2014/main" id="{93D2038F-AAB5-63E5-7DD3-814DEAAB1B0E}"/>
              </a:ext>
            </a:extLst>
          </p:cNvPr>
          <p:cNvSpPr>
            <a:spLocks noGrp="1"/>
          </p:cNvSpPr>
          <p:nvPr>
            <p:ph idx="1"/>
          </p:nvPr>
        </p:nvSpPr>
        <p:spPr>
          <a:xfrm>
            <a:off x="677334" y="1788450"/>
            <a:ext cx="8596668" cy="3880773"/>
          </a:xfrm>
        </p:spPr>
        <p:txBody>
          <a:bodyPr>
            <a:normAutofit/>
          </a:bodyPr>
          <a:lstStyle/>
          <a:p>
            <a:pPr marL="0" indent="0">
              <a:buNone/>
            </a:pPr>
            <a:r>
              <a:rPr lang="en-US" dirty="0"/>
              <a:t>Quarterly monitoring of PFAS compounds</a:t>
            </a:r>
          </a:p>
          <a:p>
            <a:r>
              <a:rPr lang="en-US" dirty="0"/>
              <a:t>Requires USEPA Method 1633A (currently Revision A, published December 2024)</a:t>
            </a:r>
          </a:p>
          <a:p>
            <a:pPr lvl="1"/>
            <a:r>
              <a:rPr lang="en-US" dirty="0"/>
              <a:t>Utilizes liquid chromatography/mass spectrometry for analysis of aqueous, solid, and/or tissue samples</a:t>
            </a:r>
          </a:p>
          <a:p>
            <a:pPr lvl="1"/>
            <a:r>
              <a:rPr lang="en-US" dirty="0"/>
              <a:t>Returns concentrations of 40 PFAS compounds, including PFOS and PFOA</a:t>
            </a:r>
          </a:p>
          <a:p>
            <a:pPr lvl="1"/>
            <a:r>
              <a:rPr lang="en-US" dirty="0"/>
              <a:t>Measured concentrations reported on Discharge Monitoring Reports (DMRs)</a:t>
            </a:r>
          </a:p>
          <a:p>
            <a:pPr marL="0" indent="0">
              <a:buNone/>
            </a:pPr>
            <a:r>
              <a:rPr lang="en-US" dirty="0"/>
              <a:t>Implemented in NPDES permits as a special condition since 2023, with some recent updates:</a:t>
            </a:r>
          </a:p>
          <a:p>
            <a:r>
              <a:rPr lang="en-US" dirty="0"/>
              <a:t>Addition of PFAS Sum requirement</a:t>
            </a:r>
          </a:p>
          <a:p>
            <a:r>
              <a:rPr lang="en-US" dirty="0"/>
              <a:t>Updated minimum detection level to allow for a range of acceptable MDLs</a:t>
            </a:r>
          </a:p>
        </p:txBody>
      </p:sp>
      <p:pic>
        <p:nvPicPr>
          <p:cNvPr id="4" name="Content Placeholder 4" descr="Logo&#10;&#10;Description automatically generated">
            <a:extLst>
              <a:ext uri="{FF2B5EF4-FFF2-40B4-BE49-F238E27FC236}">
                <a16:creationId xmlns:a16="http://schemas.microsoft.com/office/drawing/2014/main" id="{804C54B5-AC53-FA27-5DAE-AB1FB9FD5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506" y="5902037"/>
            <a:ext cx="966191" cy="864380"/>
          </a:xfrm>
          <a:prstGeom prst="rect">
            <a:avLst/>
          </a:prstGeom>
        </p:spPr>
      </p:pic>
    </p:spTree>
    <p:extLst>
      <p:ext uri="{BB962C8B-B14F-4D97-AF65-F5344CB8AC3E}">
        <p14:creationId xmlns:p14="http://schemas.microsoft.com/office/powerpoint/2010/main" val="3728371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262F7-5F5D-BE46-AF9D-BB4BD614D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D2C2D1-D2CE-107A-ECD9-2092C3320C1D}"/>
              </a:ext>
            </a:extLst>
          </p:cNvPr>
          <p:cNvSpPr>
            <a:spLocks noGrp="1"/>
          </p:cNvSpPr>
          <p:nvPr>
            <p:ph type="title"/>
          </p:nvPr>
        </p:nvSpPr>
        <p:spPr>
          <a:xfrm>
            <a:off x="677334" y="609600"/>
            <a:ext cx="8596668" cy="889591"/>
          </a:xfrm>
        </p:spPr>
        <p:txBody>
          <a:bodyPr>
            <a:normAutofit fontScale="90000"/>
          </a:bodyPr>
          <a:lstStyle/>
          <a:p>
            <a:r>
              <a:rPr lang="en-US" dirty="0"/>
              <a:t>NPDES Permitting – Best Management Practices</a:t>
            </a:r>
          </a:p>
        </p:txBody>
      </p:sp>
      <p:sp>
        <p:nvSpPr>
          <p:cNvPr id="3" name="Content Placeholder 2">
            <a:extLst>
              <a:ext uri="{FF2B5EF4-FFF2-40B4-BE49-F238E27FC236}">
                <a16:creationId xmlns:a16="http://schemas.microsoft.com/office/drawing/2014/main" id="{EE3E125D-3468-24E6-A10D-BADB975E6012}"/>
              </a:ext>
            </a:extLst>
          </p:cNvPr>
          <p:cNvSpPr>
            <a:spLocks noGrp="1"/>
          </p:cNvSpPr>
          <p:nvPr>
            <p:ph idx="1"/>
          </p:nvPr>
        </p:nvSpPr>
        <p:spPr>
          <a:xfrm>
            <a:off x="677334" y="1788450"/>
            <a:ext cx="8596668" cy="3880773"/>
          </a:xfrm>
        </p:spPr>
        <p:txBody>
          <a:bodyPr>
            <a:normAutofit/>
          </a:bodyPr>
          <a:lstStyle/>
          <a:p>
            <a:r>
              <a:rPr lang="en-US" dirty="0"/>
              <a:t>Requires development of a “PFAS Reduction Initiative” Plan, including BMPs</a:t>
            </a:r>
          </a:p>
          <a:p>
            <a:r>
              <a:rPr lang="en-US" dirty="0"/>
              <a:t>Includes evaluation of PFAS pollution prevention/source reduction opportunities such as:</a:t>
            </a:r>
          </a:p>
          <a:p>
            <a:pPr lvl="1"/>
            <a:r>
              <a:rPr lang="en-US" dirty="0"/>
              <a:t>Product elimination or substitution when a reasonable alternative to PFAS is available</a:t>
            </a:r>
          </a:p>
          <a:p>
            <a:pPr lvl="1"/>
            <a:r>
              <a:rPr lang="en-US" dirty="0"/>
              <a:t>Minimization of accidental discharge through optimization and good housekeeping practices</a:t>
            </a:r>
          </a:p>
          <a:p>
            <a:pPr lvl="1"/>
            <a:r>
              <a:rPr lang="en-US" dirty="0"/>
              <a:t>Equipment decontamination or replacement to prevent discharge of legacy PFAS</a:t>
            </a:r>
          </a:p>
          <a:p>
            <a:r>
              <a:rPr lang="en-US" dirty="0"/>
              <a:t>BMPs shall be updated annually, with annual report requirement</a:t>
            </a:r>
          </a:p>
          <a:p>
            <a:pPr lvl="1"/>
            <a:endParaRPr lang="en-US" dirty="0"/>
          </a:p>
        </p:txBody>
      </p:sp>
      <p:pic>
        <p:nvPicPr>
          <p:cNvPr id="4" name="Content Placeholder 4" descr="Logo&#10;&#10;Description automatically generated">
            <a:extLst>
              <a:ext uri="{FF2B5EF4-FFF2-40B4-BE49-F238E27FC236}">
                <a16:creationId xmlns:a16="http://schemas.microsoft.com/office/drawing/2014/main" id="{1767B460-F576-6E6B-803D-7E98756CE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506" y="5902037"/>
            <a:ext cx="966191" cy="864380"/>
          </a:xfrm>
          <a:prstGeom prst="rect">
            <a:avLst/>
          </a:prstGeom>
        </p:spPr>
      </p:pic>
    </p:spTree>
    <p:extLst>
      <p:ext uri="{BB962C8B-B14F-4D97-AF65-F5344CB8AC3E}">
        <p14:creationId xmlns:p14="http://schemas.microsoft.com/office/powerpoint/2010/main" val="4239060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4F893-B65F-0F65-ECC8-292733F78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C76E9-BB5A-2858-BCE2-10472910A78B}"/>
              </a:ext>
            </a:extLst>
          </p:cNvPr>
          <p:cNvSpPr>
            <a:spLocks noGrp="1"/>
          </p:cNvSpPr>
          <p:nvPr>
            <p:ph type="title"/>
          </p:nvPr>
        </p:nvSpPr>
        <p:spPr>
          <a:xfrm>
            <a:off x="677334" y="609600"/>
            <a:ext cx="8596668" cy="889591"/>
          </a:xfrm>
        </p:spPr>
        <p:txBody>
          <a:bodyPr>
            <a:normAutofit fontScale="90000"/>
          </a:bodyPr>
          <a:lstStyle/>
          <a:p>
            <a:r>
              <a:rPr lang="en-US" dirty="0"/>
              <a:t>PFAS Considerations in State Construction and Operating Permits</a:t>
            </a:r>
          </a:p>
        </p:txBody>
      </p:sp>
      <p:sp>
        <p:nvSpPr>
          <p:cNvPr id="3" name="Content Placeholder 2">
            <a:extLst>
              <a:ext uri="{FF2B5EF4-FFF2-40B4-BE49-F238E27FC236}">
                <a16:creationId xmlns:a16="http://schemas.microsoft.com/office/drawing/2014/main" id="{22B5CB9B-24C3-4A77-7F6F-4D69F822D423}"/>
              </a:ext>
            </a:extLst>
          </p:cNvPr>
          <p:cNvSpPr>
            <a:spLocks noGrp="1"/>
          </p:cNvSpPr>
          <p:nvPr>
            <p:ph idx="1"/>
          </p:nvPr>
        </p:nvSpPr>
        <p:spPr>
          <a:xfrm>
            <a:off x="677334" y="1788450"/>
            <a:ext cx="8596668" cy="3880773"/>
          </a:xfrm>
        </p:spPr>
        <p:txBody>
          <a:bodyPr>
            <a:normAutofit/>
          </a:bodyPr>
          <a:lstStyle/>
          <a:p>
            <a:r>
              <a:rPr lang="en-US" dirty="0"/>
              <a:t>PFAS monitoring requirements and BMPs for discharges to POTWs without an approved pretreatment program</a:t>
            </a:r>
          </a:p>
          <a:p>
            <a:r>
              <a:rPr lang="en-US" dirty="0"/>
              <a:t>Updated Class I and II groundwater protection standards include limits for:</a:t>
            </a:r>
          </a:p>
          <a:p>
            <a:pPr lvl="1"/>
            <a:r>
              <a:rPr lang="en-US" dirty="0"/>
              <a:t>PFOS</a:t>
            </a:r>
          </a:p>
          <a:p>
            <a:pPr lvl="1"/>
            <a:r>
              <a:rPr lang="en-US" dirty="0"/>
              <a:t>PFOA</a:t>
            </a:r>
          </a:p>
          <a:p>
            <a:pPr lvl="1"/>
            <a:r>
              <a:rPr lang="en-US" dirty="0"/>
              <a:t>PFNA</a:t>
            </a:r>
          </a:p>
          <a:p>
            <a:pPr lvl="1"/>
            <a:r>
              <a:rPr lang="en-US" dirty="0"/>
              <a:t>PFBS</a:t>
            </a:r>
          </a:p>
          <a:p>
            <a:pPr lvl="1"/>
            <a:r>
              <a:rPr lang="en-US" dirty="0" err="1"/>
              <a:t>PFHxS</a:t>
            </a:r>
            <a:endParaRPr lang="en-US" dirty="0"/>
          </a:p>
          <a:p>
            <a:pPr lvl="1"/>
            <a:r>
              <a:rPr lang="en-US" dirty="0"/>
              <a:t>HFPO-DA</a:t>
            </a:r>
          </a:p>
          <a:p>
            <a:r>
              <a:rPr lang="en-US" dirty="0"/>
              <a:t>Permitting of treatment systems for PFAS reduction</a:t>
            </a:r>
          </a:p>
        </p:txBody>
      </p:sp>
      <p:pic>
        <p:nvPicPr>
          <p:cNvPr id="4" name="Content Placeholder 4" descr="Logo&#10;&#10;Description automatically generated">
            <a:extLst>
              <a:ext uri="{FF2B5EF4-FFF2-40B4-BE49-F238E27FC236}">
                <a16:creationId xmlns:a16="http://schemas.microsoft.com/office/drawing/2014/main" id="{A8180566-45EF-04BD-B097-31536868F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506" y="5902037"/>
            <a:ext cx="966191" cy="864380"/>
          </a:xfrm>
          <a:prstGeom prst="rect">
            <a:avLst/>
          </a:prstGeom>
        </p:spPr>
      </p:pic>
    </p:spTree>
    <p:extLst>
      <p:ext uri="{BB962C8B-B14F-4D97-AF65-F5344CB8AC3E}">
        <p14:creationId xmlns:p14="http://schemas.microsoft.com/office/powerpoint/2010/main" val="3270429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2332C-AB50-52CC-2738-62636AA01DFE}"/>
              </a:ext>
            </a:extLst>
          </p:cNvPr>
          <p:cNvSpPr>
            <a:spLocks noGrp="1"/>
          </p:cNvSpPr>
          <p:nvPr>
            <p:ph type="title"/>
          </p:nvPr>
        </p:nvSpPr>
        <p:spPr/>
        <p:txBody>
          <a:bodyPr/>
          <a:lstStyle/>
          <a:p>
            <a:r>
              <a:rPr lang="en-US" dirty="0"/>
              <a:t>Questions? </a:t>
            </a:r>
          </a:p>
        </p:txBody>
      </p:sp>
      <p:sp>
        <p:nvSpPr>
          <p:cNvPr id="3" name="Content Placeholder 2">
            <a:extLst>
              <a:ext uri="{FF2B5EF4-FFF2-40B4-BE49-F238E27FC236}">
                <a16:creationId xmlns:a16="http://schemas.microsoft.com/office/drawing/2014/main" id="{74D716D1-BC20-B992-0F4A-FF290B22DC20}"/>
              </a:ext>
            </a:extLst>
          </p:cNvPr>
          <p:cNvSpPr>
            <a:spLocks noGrp="1"/>
          </p:cNvSpPr>
          <p:nvPr>
            <p:ph idx="1"/>
          </p:nvPr>
        </p:nvSpPr>
        <p:spPr/>
        <p:txBody>
          <a:bodyPr>
            <a:normAutofit lnSpcReduction="10000"/>
          </a:bodyPr>
          <a:lstStyle/>
          <a:p>
            <a:pPr marL="0" indent="0">
              <a:buNone/>
            </a:pPr>
            <a:r>
              <a:rPr lang="en-US" dirty="0"/>
              <a:t>Keegan MacDonna, P.E.</a:t>
            </a:r>
          </a:p>
          <a:p>
            <a:pPr marL="0" indent="0">
              <a:buNone/>
            </a:pPr>
            <a:r>
              <a:rPr lang="en-US" dirty="0"/>
              <a:t>Environmental Protection Engineer</a:t>
            </a:r>
          </a:p>
          <a:p>
            <a:pPr marL="0" indent="0">
              <a:buNone/>
            </a:pPr>
            <a:r>
              <a:rPr lang="en-US" sz="1800" dirty="0"/>
              <a:t>Division of Water Pollution Control, Permit Section, Industrial Unit</a:t>
            </a:r>
          </a:p>
          <a:p>
            <a:pPr marL="0" indent="0">
              <a:buNone/>
            </a:pPr>
            <a:r>
              <a:rPr lang="en-US" dirty="0">
                <a:hlinkClick r:id="rId2"/>
              </a:rPr>
              <a:t>keegan.macdonna@illinois.gov</a:t>
            </a:r>
            <a:r>
              <a:rPr lang="en-US" dirty="0"/>
              <a:t> </a:t>
            </a:r>
          </a:p>
          <a:p>
            <a:pPr marL="0" indent="0">
              <a:buNone/>
            </a:pPr>
            <a:endParaRPr lang="en-US" dirty="0"/>
          </a:p>
          <a:p>
            <a:pPr marL="0" indent="0">
              <a:buNone/>
            </a:pPr>
            <a:r>
              <a:rPr lang="en-US" dirty="0"/>
              <a:t>DWPC Permit Section PFAS Contact</a:t>
            </a:r>
          </a:p>
          <a:p>
            <a:pPr marL="0" indent="0">
              <a:buNone/>
            </a:pPr>
            <a:r>
              <a:rPr lang="en-US" dirty="0"/>
              <a:t>Steve F. Nightingale, P.E.</a:t>
            </a:r>
          </a:p>
          <a:p>
            <a:pPr marL="0" indent="0">
              <a:buNone/>
            </a:pPr>
            <a:r>
              <a:rPr lang="en-US" dirty="0"/>
              <a:t>Industrial Unit Manager</a:t>
            </a:r>
          </a:p>
          <a:p>
            <a:pPr marL="0" indent="0">
              <a:buNone/>
            </a:pPr>
            <a:r>
              <a:rPr lang="en-US" dirty="0"/>
              <a:t>DWPC, Permit Section</a:t>
            </a:r>
          </a:p>
          <a:p>
            <a:pPr marL="0" indent="0">
              <a:buNone/>
            </a:pPr>
            <a:r>
              <a:rPr lang="en-US" dirty="0">
                <a:hlinkClick r:id="rId3"/>
              </a:rPr>
              <a:t>steve.nightingale@illinois.gov</a:t>
            </a:r>
            <a:r>
              <a:rPr lang="en-US" dirty="0"/>
              <a:t> </a:t>
            </a:r>
          </a:p>
        </p:txBody>
      </p:sp>
      <p:pic>
        <p:nvPicPr>
          <p:cNvPr id="4" name="Content Placeholder 4" descr="Logo&#10;&#10;Description automatically generated">
            <a:extLst>
              <a:ext uri="{FF2B5EF4-FFF2-40B4-BE49-F238E27FC236}">
                <a16:creationId xmlns:a16="http://schemas.microsoft.com/office/drawing/2014/main" id="{33149AA5-E003-6ED4-D5EF-3C8F37DFAC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0506" y="5902037"/>
            <a:ext cx="966191" cy="864380"/>
          </a:xfrm>
          <a:prstGeom prst="rect">
            <a:avLst/>
          </a:prstGeom>
        </p:spPr>
      </p:pic>
    </p:spTree>
    <p:extLst>
      <p:ext uri="{BB962C8B-B14F-4D97-AF65-F5344CB8AC3E}">
        <p14:creationId xmlns:p14="http://schemas.microsoft.com/office/powerpoint/2010/main" val="3407455420"/>
      </p:ext>
    </p:extLst>
  </p:cSld>
  <p:clrMapOvr>
    <a:masterClrMapping/>
  </p:clrMapOvr>
</p:sld>
</file>

<file path=ppt/theme/theme1.xml><?xml version="1.0" encoding="utf-8"?>
<a:theme xmlns:a="http://schemas.openxmlformats.org/drawingml/2006/main" name="Facet">
  <a:themeElements>
    <a:clrScheme name="Custom 3">
      <a:dk1>
        <a:sysClr val="windowText" lastClr="000000"/>
      </a:dk1>
      <a:lt1>
        <a:sysClr val="window" lastClr="FFFFFF"/>
      </a:lt1>
      <a:dk2>
        <a:srgbClr val="2C3C43"/>
      </a:dk2>
      <a:lt2>
        <a:srgbClr val="EBEBEB"/>
      </a:lt2>
      <a:accent1>
        <a:srgbClr val="2B4277"/>
      </a:accent1>
      <a:accent2>
        <a:srgbClr val="2B4277"/>
      </a:accent2>
      <a:accent3>
        <a:srgbClr val="92CDDB"/>
      </a:accent3>
      <a:accent4>
        <a:srgbClr val="43A84C"/>
      </a:accent4>
      <a:accent5>
        <a:srgbClr val="2FBD2F"/>
      </a:accent5>
      <a:accent6>
        <a:srgbClr val="96D141"/>
      </a:accent6>
      <a:hlink>
        <a:srgbClr val="3FCDE7"/>
      </a:hlink>
      <a:folHlink>
        <a:srgbClr val="A9D3E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F8D22CAC9BCE43ADF0D46503DABF07" ma:contentTypeVersion="18" ma:contentTypeDescription="Create a new document." ma:contentTypeScope="" ma:versionID="3a155390a0abccc55d2ff797653da0a3">
  <xsd:schema xmlns:xsd="http://www.w3.org/2001/XMLSchema" xmlns:xs="http://www.w3.org/2001/XMLSchema" xmlns:p="http://schemas.microsoft.com/office/2006/metadata/properties" xmlns:ns2="91bdd7a2-ff8a-4657-8f35-19f2cc7e30ab" xmlns:ns3="9fb8b0ff-f676-4acb-9503-3b89d4042b8a" targetNamespace="http://schemas.microsoft.com/office/2006/metadata/properties" ma:root="true" ma:fieldsID="abd3af1b827be6bd7286eaadfd20e5ea" ns2:_="" ns3:_="">
    <xsd:import namespace="91bdd7a2-ff8a-4657-8f35-19f2cc7e30ab"/>
    <xsd:import namespace="9fb8b0ff-f676-4acb-9503-3b89d4042b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bdd7a2-ff8a-4657-8f35-19f2cc7e3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287318-132e-4b42-ab5c-18d700d6927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b8b0ff-f676-4acb-9503-3b89d4042b8a"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4acac36-d671-486a-8ab6-d2493ff3bf38}" ma:internalName="TaxCatchAll" ma:showField="CatchAllData" ma:web="9fb8b0ff-f676-4acb-9503-3b89d4042b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fb8b0ff-f676-4acb-9503-3b89d4042b8a" xsi:nil="true"/>
    <lcf76f155ced4ddcb4097134ff3c332f xmlns="91bdd7a2-ff8a-4657-8f35-19f2cc7e30a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C9C989-F367-4347-9A65-2EF246BF2B8D}"/>
</file>

<file path=customXml/itemProps2.xml><?xml version="1.0" encoding="utf-8"?>
<ds:datastoreItem xmlns:ds="http://schemas.openxmlformats.org/officeDocument/2006/customXml" ds:itemID="{206ECB0B-BB93-49CC-8F4E-CF23F43026D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a507949e-8035-4265-b09e-e560a9689265"/>
    <ds:schemaRef ds:uri="http://purl.org/dc/elements/1.1/"/>
    <ds:schemaRef ds:uri="http://schemas.microsoft.com/office/2006/metadata/properties"/>
    <ds:schemaRef ds:uri="151a0bcb-7949-45b3-98b1-46021b8feaa5"/>
    <ds:schemaRef ds:uri="http://www.w3.org/XML/1998/namespace"/>
    <ds:schemaRef ds:uri="http://purl.org/dc/dcmitype/"/>
  </ds:schemaRefs>
</ds:datastoreItem>
</file>

<file path=customXml/itemProps3.xml><?xml version="1.0" encoding="utf-8"?>
<ds:datastoreItem xmlns:ds="http://schemas.openxmlformats.org/officeDocument/2006/customXml" ds:itemID="{EC95B077-D45A-4923-A31F-81055C5237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4755</TotalTime>
  <Words>589</Words>
  <Application>Microsoft Office PowerPoint</Application>
  <PresentationFormat>Widescreen</PresentationFormat>
  <Paragraphs>77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Aptos Display</vt:lpstr>
      <vt:lpstr>Arial</vt:lpstr>
      <vt:lpstr>Wingdings 3</vt:lpstr>
      <vt:lpstr>Facet</vt:lpstr>
      <vt:lpstr>PFAS Reduction Initiative for Wastewater Dischargers</vt:lpstr>
      <vt:lpstr>What is PFAS?</vt:lpstr>
      <vt:lpstr>Environmental Impacts of PFAS</vt:lpstr>
      <vt:lpstr>Illinois EPA’s Approach to Reduction of PFAS in Wastewater Discharges</vt:lpstr>
      <vt:lpstr>NPDES Permitting – PFAS Monitoring</vt:lpstr>
      <vt:lpstr>NPDES Permitting – PFAS Monitoring</vt:lpstr>
      <vt:lpstr>NPDES Permitting – Best Management Practices</vt:lpstr>
      <vt:lpstr>PFAS Considerations in State Construction and Operating Permits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Drea, Bridget</dc:creator>
  <cp:lastModifiedBy>MacDonna, Keegan</cp:lastModifiedBy>
  <cp:revision>15</cp:revision>
  <dcterms:created xsi:type="dcterms:W3CDTF">2025-02-04T19:56:36Z</dcterms:created>
  <dcterms:modified xsi:type="dcterms:W3CDTF">2025-09-05T17:36:46Z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0x010100EAF8D22CAC9BCE43ADF0D46503DABF07</vt:lpwstr>
  </property>
</Properties>
</file>